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98" r:id="rId5"/>
    <p:sldId id="300" r:id="rId6"/>
    <p:sldId id="302" r:id="rId7"/>
    <p:sldId id="306" r:id="rId8"/>
    <p:sldId id="304" r:id="rId9"/>
    <p:sldId id="305" r:id="rId10"/>
    <p:sldId id="301" r:id="rId11"/>
    <p:sldId id="303" r:id="rId12"/>
    <p:sldId id="307" r:id="rId13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96" d="100"/>
          <a:sy n="96" d="100"/>
        </p:scale>
        <p:origin x="61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C8A66B-0E4E-43CF-AC25-E1F5C9480790}" type="datetime1">
              <a:rPr lang="ko-KR" altLang="en-US" smtClean="0">
                <a:latin typeface="+mj-lt"/>
              </a:rPr>
              <a:t>2023-10-15</a:t>
            </a:fld>
            <a:endParaRPr lang="ko-KR" altLang="en-US" dirty="0">
              <a:latin typeface="+mj-lt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87B52-5972-46E8-9E70-25E60BD3C3B3}" type="slidenum">
              <a:rPr lang="en-US" altLang="ko-KR" smtClean="0">
                <a:latin typeface="+mj-lt"/>
              </a:rPr>
              <a:t>‹#›</a:t>
            </a:fld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5342647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46F79D57-BC44-4965-82C0-A50C4CBDD07F}" type="datetime1">
              <a:rPr lang="ko-KR" altLang="en-US" smtClean="0"/>
              <a:pPr/>
              <a:t>2023-10-15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F7475197-EF76-48B8-96B8-921BFA77342C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8220481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7475197-EF76-48B8-96B8-921BFA77342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632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0572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89108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95611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10336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30371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7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36897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8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32405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9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59488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718938-5127-48A7-ADEF-D7331CE3B950}" type="datetime1">
              <a:rPr lang="ko-KR" altLang="en-US" noProof="0" smtClean="0"/>
              <a:t>2023-10-15</a:t>
            </a:fld>
            <a:endParaRPr lang="ko-KR" altLang="en-US" noProof="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F691F6-DFD4-495C-9464-E0A8BC8F3435}" type="datetime1">
              <a:rPr lang="ko-KR" altLang="en-US" noProof="0" smtClean="0"/>
              <a:t>2023-10-15</a:t>
            </a:fld>
            <a:endParaRPr lang="ko-KR" altLang="en-US" noProof="0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EA9843-C397-4C77-A926-B3EB33000078}" type="datetime1">
              <a:rPr lang="ko-KR" altLang="en-US" noProof="0" smtClean="0"/>
              <a:t>2023-10-15</a:t>
            </a:fld>
            <a:endParaRPr lang="ko-KR" altLang="en-US" noProof="0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3D6FF6-8A55-4513-9B8C-EA23816299A7}" type="datetime1">
              <a:rPr lang="ko-KR" altLang="en-US" noProof="0" smtClean="0"/>
              <a:t>2023-10-15</a:t>
            </a:fld>
            <a:endParaRPr lang="ko-KR" altLang="en-US" noProof="0" dirty="0"/>
          </a:p>
        </p:txBody>
      </p:sp>
      <p:sp>
        <p:nvSpPr>
          <p:cNvPr id="9" name="바닥글 개체 틀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4A61B5-C08F-4E21-84BD-F0A1B2E2EA9D}" type="datetime1">
              <a:rPr lang="ko-KR" altLang="en-US" noProof="0" smtClean="0"/>
              <a:t>2023-10-15</a:t>
            </a:fld>
            <a:endParaRPr lang="ko-KR" altLang="en-US" noProof="0" dirty="0"/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1038AB-1806-46B7-BA1C-7F2E76DF4C3D}" type="datetime1">
              <a:rPr lang="ko-KR" altLang="en-US" noProof="0" smtClean="0"/>
              <a:t>2023-10-15</a:t>
            </a:fld>
            <a:endParaRPr lang="ko-KR" altLang="en-US" noProof="0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3915F4-39BC-4131-9666-D2A49555ABB7}" type="datetime1">
              <a:rPr lang="ko-KR" altLang="en-US" noProof="0" smtClean="0"/>
              <a:t>2023-10-15</a:t>
            </a:fld>
            <a:endParaRPr lang="ko-KR" altLang="en-US" noProof="0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 rtl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A83BF251-AEA9-41C4-BB30-20BBEEEF1165}" type="datetime1">
              <a:rPr lang="ko-KR" altLang="en-US" noProof="0" smtClean="0"/>
              <a:t>2023-10-15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8B8B15FF-F4B9-402C-900A-C1405E9D73C3}" type="datetime1">
              <a:rPr lang="ko-KR" altLang="en-US" noProof="0" smtClean="0"/>
              <a:t>2023-10-15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58107BD-446F-4DE6-868D-15D2DA23EB43}" type="datetime1">
              <a:rPr lang="ko-KR" altLang="en-US" noProof="0" smtClean="0"/>
              <a:t>2023-10-15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A98EE3D-8CD1-4C3F-BD1C-C98C9596463C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38404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56692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74980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93268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4" name="그림 3" descr="연필이 위에 놓여진 종이 한 장의 클로즈업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rtlCol="0" anchor="b">
            <a:normAutofit/>
          </a:bodyPr>
          <a:lstStyle/>
          <a:p>
            <a:r>
              <a:rPr lang="en-US" altLang="ko-KR" sz="4000" dirty="0">
                <a:solidFill>
                  <a:schemeClr val="tx1"/>
                </a:solidFill>
                <a:latin typeface="+mj-ea"/>
              </a:rPr>
              <a:t>2023-2</a:t>
            </a:r>
            <a:br>
              <a:rPr lang="en-US" altLang="ko-KR" sz="4000" dirty="0">
                <a:solidFill>
                  <a:schemeClr val="tx1"/>
                </a:solidFill>
                <a:latin typeface="+mj-ea"/>
              </a:rPr>
            </a:br>
            <a:r>
              <a:rPr lang="en-US" altLang="ko-KR" sz="4000" dirty="0">
                <a:solidFill>
                  <a:schemeClr val="tx1"/>
                </a:solidFill>
                <a:latin typeface="+mj-ea"/>
              </a:rPr>
              <a:t>2DGP </a:t>
            </a:r>
            <a:br>
              <a:rPr lang="en-US" altLang="ko-KR" sz="4000" dirty="0">
                <a:solidFill>
                  <a:schemeClr val="tx1"/>
                </a:solidFill>
                <a:latin typeface="+mj-ea"/>
              </a:rPr>
            </a:br>
            <a:r>
              <a:rPr lang="en-US" altLang="ko-KR" sz="4000" dirty="0">
                <a:solidFill>
                  <a:schemeClr val="tx1"/>
                </a:solidFill>
                <a:latin typeface="+mj-ea"/>
              </a:rPr>
              <a:t>project</a:t>
            </a:r>
            <a:r>
              <a:rPr lang="ko-KR" altLang="en-US" sz="4000" dirty="0">
                <a:solidFill>
                  <a:schemeClr val="tx1"/>
                </a:solidFill>
                <a:latin typeface="+mj-ea"/>
              </a:rPr>
              <a:t> </a:t>
            </a:r>
            <a:r>
              <a:rPr lang="en-US" altLang="ko-KR" sz="4000" dirty="0">
                <a:solidFill>
                  <a:schemeClr val="tx1"/>
                </a:solidFill>
                <a:latin typeface="+mj-ea"/>
              </a:rPr>
              <a:t>- 1</a:t>
            </a:r>
            <a:r>
              <a:rPr lang="ko-KR" altLang="en-US" sz="4000" dirty="0">
                <a:solidFill>
                  <a:schemeClr val="tx1"/>
                </a:solidFill>
                <a:latin typeface="+mj-ea"/>
              </a:rPr>
              <a:t>차</a:t>
            </a:r>
            <a:endParaRPr lang="en-US" altLang="ko-KR" sz="4000" dirty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/>
          </a:bodyPr>
          <a:lstStyle/>
          <a:p>
            <a:pPr rtl="0">
              <a:lnSpc>
                <a:spcPct val="100000"/>
              </a:lnSpc>
            </a:pPr>
            <a:r>
              <a:rPr lang="en-US" altLang="ko-KR" sz="1600" dirty="0">
                <a:latin typeface="+mj-ea"/>
                <a:ea typeface="+mj-ea"/>
              </a:rPr>
              <a:t>2020182010 </a:t>
            </a:r>
            <a:r>
              <a:rPr lang="ko-KR" altLang="en-US" sz="1600" dirty="0">
                <a:latin typeface="+mj-ea"/>
                <a:ea typeface="+mj-ea"/>
              </a:rPr>
              <a:t>김연종</a:t>
            </a:r>
            <a:endParaRPr lang="en-US" altLang="ko-KR" sz="1600" dirty="0">
              <a:latin typeface="+mj-ea"/>
              <a:ea typeface="+mj-ea"/>
            </a:endParaRPr>
          </a:p>
        </p:txBody>
      </p:sp>
      <p:cxnSp>
        <p:nvCxnSpPr>
          <p:cNvPr id="37" name="직선 연결선(S)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>
                <a:latin typeface="+mj-ea"/>
              </a:rPr>
              <a:t>게임 컨셉</a:t>
            </a:r>
            <a:endParaRPr lang="en-US" altLang="ko-KR" dirty="0">
              <a:latin typeface="+mj-ea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BA207E7-AEA2-9EDD-02C5-AE22C30D9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주제 </a:t>
            </a:r>
            <a:r>
              <a:rPr lang="en-US" altLang="ko-KR" dirty="0"/>
              <a:t>: </a:t>
            </a:r>
            <a:r>
              <a:rPr lang="ko-KR" altLang="en-US" dirty="0"/>
              <a:t>펜싱</a:t>
            </a:r>
            <a:endParaRPr lang="en-US" altLang="ko-KR" dirty="0"/>
          </a:p>
          <a:p>
            <a:pPr lvl="1"/>
            <a:r>
              <a:rPr lang="ko-KR" altLang="en-US" dirty="0"/>
              <a:t>핵심 메카닉 </a:t>
            </a:r>
            <a:r>
              <a:rPr lang="en-US" altLang="ko-KR" dirty="0"/>
              <a:t>: </a:t>
            </a:r>
            <a:r>
              <a:rPr lang="ko-KR" altLang="en-US" dirty="0" err="1"/>
              <a:t>객체간의</a:t>
            </a:r>
            <a:r>
              <a:rPr lang="ko-KR" altLang="en-US" dirty="0"/>
              <a:t> 출동체크</a:t>
            </a:r>
            <a:r>
              <a:rPr lang="en-US" altLang="ko-KR" dirty="0"/>
              <a:t>, </a:t>
            </a:r>
            <a:r>
              <a:rPr lang="ko-KR" altLang="en-US" dirty="0"/>
              <a:t>특정 조건에서의 객체의 비활성화</a:t>
            </a:r>
            <a:r>
              <a:rPr lang="en-US" altLang="ko-KR" dirty="0"/>
              <a:t>, 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재미요소</a:t>
            </a:r>
            <a:r>
              <a:rPr lang="en-US" altLang="ko-KR" dirty="0"/>
              <a:t>: </a:t>
            </a:r>
            <a:r>
              <a:rPr lang="ko-KR" altLang="en-US" dirty="0"/>
              <a:t>콤보나 </a:t>
            </a:r>
            <a:r>
              <a:rPr lang="ko-KR" altLang="en-US" dirty="0" err="1"/>
              <a:t>캐릭터간의</a:t>
            </a:r>
            <a:r>
              <a:rPr lang="ko-KR" altLang="en-US" dirty="0"/>
              <a:t> 차이에서 나오는 정보의 불균형을 최소화 하고 간단한 조작으로 </a:t>
            </a:r>
            <a:r>
              <a:rPr lang="ko-KR" altLang="en-US" dirty="0" err="1"/>
              <a:t>유저간의</a:t>
            </a:r>
            <a:r>
              <a:rPr lang="ko-KR" altLang="en-US" dirty="0"/>
              <a:t> 심리전을 좀 더 끌어올려 일대일 결투의 재미를 끌어낸다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게임 흐름</a:t>
            </a:r>
            <a:endParaRPr lang="en-US" altLang="ko-KR"/>
          </a:p>
        </p:txBody>
      </p:sp>
      <p:pic>
        <p:nvPicPr>
          <p:cNvPr id="7" name="그림 6" descr="무기, 검, 무기 전투 스포츠, 호일이(가) 표시된 사진">
            <a:extLst>
              <a:ext uri="{FF2B5EF4-FFF2-40B4-BE49-F238E27FC236}">
                <a16:creationId xmlns:a16="http://schemas.microsoft.com/office/drawing/2014/main" id="{2EF0AB83-4AEC-30AE-E544-8F34BFEA20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5" r="9944" b="1"/>
          <a:stretch/>
        </p:blipFill>
        <p:spPr>
          <a:xfrm>
            <a:off x="1097280" y="2120900"/>
            <a:ext cx="4639736" cy="3748193"/>
          </a:xfrm>
          <a:prstGeom prst="rect">
            <a:avLst/>
          </a:prstGeom>
          <a:noFill/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6E52205-B6F3-BA2A-9829-0E74F0B97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>
            <a:normAutofit/>
          </a:bodyPr>
          <a:lstStyle/>
          <a:p>
            <a:r>
              <a:rPr lang="ko-KR" altLang="en-US" dirty="0"/>
              <a:t>펜싱이라는 종목과 격투게임을 혼합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두 플레이어의 </a:t>
            </a:r>
            <a:r>
              <a:rPr lang="ko-KR" altLang="en-US" dirty="0" err="1"/>
              <a:t>조작에따라</a:t>
            </a:r>
            <a:r>
              <a:rPr lang="ko-KR" altLang="en-US" dirty="0"/>
              <a:t> 캐릭터가 움직이고</a:t>
            </a:r>
            <a:r>
              <a:rPr lang="en-US" altLang="ko-KR" dirty="0"/>
              <a:t>, </a:t>
            </a:r>
            <a:r>
              <a:rPr lang="ko-KR" altLang="en-US" dirty="0"/>
              <a:t>공격</a:t>
            </a:r>
            <a:r>
              <a:rPr lang="en-US" altLang="ko-KR" dirty="0"/>
              <a:t>, </a:t>
            </a:r>
            <a:r>
              <a:rPr lang="ko-KR" altLang="en-US" dirty="0"/>
              <a:t>방어</a:t>
            </a:r>
            <a:r>
              <a:rPr lang="en-US" altLang="ko-KR" dirty="0"/>
              <a:t>, </a:t>
            </a:r>
            <a:r>
              <a:rPr lang="ko-KR" altLang="en-US" dirty="0"/>
              <a:t>회피를 수행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점을 먼저 내면 </a:t>
            </a:r>
            <a:r>
              <a:rPr lang="en-US" altLang="ko-KR" dirty="0"/>
              <a:t>1</a:t>
            </a:r>
            <a:r>
              <a:rPr lang="ko-KR" altLang="en-US" dirty="0"/>
              <a:t>세트를 가져가고 </a:t>
            </a:r>
            <a:r>
              <a:rPr lang="en-US" altLang="ko-KR" dirty="0"/>
              <a:t>3</a:t>
            </a:r>
            <a:r>
              <a:rPr lang="ko-KR" altLang="en-US" dirty="0"/>
              <a:t>세트 중 </a:t>
            </a:r>
            <a:r>
              <a:rPr lang="en-US" altLang="ko-KR" dirty="0"/>
              <a:t>2</a:t>
            </a:r>
            <a:r>
              <a:rPr lang="ko-KR" altLang="en-US" dirty="0"/>
              <a:t>세트를 먼저 가져가면 승리</a:t>
            </a:r>
          </a:p>
        </p:txBody>
      </p:sp>
    </p:spTree>
    <p:extLst>
      <p:ext uri="{BB962C8B-B14F-4D97-AF65-F5344CB8AC3E}">
        <p14:creationId xmlns:p14="http://schemas.microsoft.com/office/powerpoint/2010/main" val="3097420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예상 흐름</a:t>
            </a:r>
            <a:endParaRPr lang="en-US" altLang="ko-KR"/>
          </a:p>
        </p:txBody>
      </p:sp>
      <p:pic>
        <p:nvPicPr>
          <p:cNvPr id="7" name="그림 6" descr="PC 게임, 비디오 게임 소프트웨어, 애니메이션, 전략 비디오 게임이(가) 표시된 사진&#10;&#10;자동 생성된 설명">
            <a:extLst>
              <a:ext uri="{FF2B5EF4-FFF2-40B4-BE49-F238E27FC236}">
                <a16:creationId xmlns:a16="http://schemas.microsoft.com/office/drawing/2014/main" id="{78500AE6-57E9-A5FC-FD6A-8D32053A7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690071"/>
            <a:ext cx="4639736" cy="2609851"/>
          </a:xfrm>
          <a:prstGeom prst="rect">
            <a:avLst/>
          </a:prstGeom>
          <a:noFill/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E7ACEF3-5533-1CAC-D06E-9688414DE2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>
            <a:normAutofit/>
          </a:bodyPr>
          <a:lstStyle/>
          <a:p>
            <a:r>
              <a:rPr lang="ko-KR" altLang="en-US" dirty="0"/>
              <a:t>온라인이 아닌 오프라인 </a:t>
            </a:r>
            <a:r>
              <a:rPr lang="en-US" altLang="ko-KR" dirty="0"/>
              <a:t>2</a:t>
            </a:r>
            <a:r>
              <a:rPr lang="ko-KR" altLang="en-US" dirty="0"/>
              <a:t>인용 게임이기에 조작키를 분리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예시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1p – </a:t>
            </a:r>
            <a:r>
              <a:rPr lang="en-US" altLang="ko-KR" dirty="0" err="1"/>
              <a:t>a,d</a:t>
            </a:r>
            <a:r>
              <a:rPr lang="ko-KR" altLang="en-US" dirty="0"/>
              <a:t>로 이동</a:t>
            </a:r>
            <a:r>
              <a:rPr lang="en-US" altLang="ko-KR" dirty="0"/>
              <a:t>, s</a:t>
            </a:r>
            <a:r>
              <a:rPr lang="ko-KR" altLang="en-US" dirty="0"/>
              <a:t>로 방어</a:t>
            </a:r>
            <a:r>
              <a:rPr lang="en-US" altLang="ko-KR" dirty="0"/>
              <a:t>, </a:t>
            </a:r>
            <a:r>
              <a:rPr lang="en-US" altLang="ko-KR" dirty="0" err="1"/>
              <a:t>q,w,e</a:t>
            </a:r>
            <a:r>
              <a:rPr lang="ko-KR" altLang="en-US" dirty="0"/>
              <a:t>공격</a:t>
            </a:r>
            <a:r>
              <a:rPr lang="en-US" altLang="ko-KR" dirty="0"/>
              <a:t>(</a:t>
            </a:r>
            <a:r>
              <a:rPr lang="ko-KR" altLang="en-US" dirty="0"/>
              <a:t>상단</a:t>
            </a:r>
            <a:r>
              <a:rPr lang="en-US" altLang="ko-KR" dirty="0"/>
              <a:t>, </a:t>
            </a:r>
            <a:r>
              <a:rPr lang="ko-KR" altLang="en-US" dirty="0"/>
              <a:t>중단</a:t>
            </a:r>
            <a:r>
              <a:rPr lang="en-US" altLang="ko-KR" dirty="0"/>
              <a:t>, </a:t>
            </a:r>
            <a:r>
              <a:rPr lang="ko-KR" altLang="en-US" dirty="0"/>
              <a:t>하단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2p – j, l</a:t>
            </a:r>
            <a:r>
              <a:rPr lang="ko-KR" altLang="en-US" dirty="0"/>
              <a:t>로 이동</a:t>
            </a:r>
            <a:r>
              <a:rPr lang="en-US" altLang="ko-KR" dirty="0"/>
              <a:t>, k</a:t>
            </a:r>
            <a:r>
              <a:rPr lang="ko-KR" altLang="en-US" dirty="0"/>
              <a:t>로 방어</a:t>
            </a:r>
            <a:r>
              <a:rPr lang="en-US" altLang="ko-KR" dirty="0"/>
              <a:t>, u, I, o</a:t>
            </a:r>
            <a:r>
              <a:rPr lang="ko-KR" altLang="en-US" dirty="0"/>
              <a:t>공격</a:t>
            </a:r>
            <a:r>
              <a:rPr lang="en-US" altLang="ko-KR" dirty="0"/>
              <a:t>(</a:t>
            </a:r>
            <a:r>
              <a:rPr lang="ko-KR" altLang="en-US" dirty="0"/>
              <a:t>상단</a:t>
            </a:r>
            <a:r>
              <a:rPr lang="en-US" altLang="ko-KR" dirty="0"/>
              <a:t>, </a:t>
            </a:r>
            <a:r>
              <a:rPr lang="ko-KR" altLang="en-US" dirty="0"/>
              <a:t>중단</a:t>
            </a:r>
            <a:r>
              <a:rPr lang="en-US" altLang="ko-KR" dirty="0"/>
              <a:t>, </a:t>
            </a:r>
            <a:r>
              <a:rPr lang="ko-KR" altLang="en-US" dirty="0"/>
              <a:t>하단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1192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>
                <a:latin typeface="+mj-ea"/>
              </a:rPr>
              <a:t>개발 일정</a:t>
            </a:r>
            <a:endParaRPr lang="en-US" altLang="ko-KR" dirty="0">
              <a:latin typeface="+mj-ea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538810"/>
              </p:ext>
            </p:extLst>
          </p:nvPr>
        </p:nvGraphicFramePr>
        <p:xfrm>
          <a:off x="1096963" y="2216879"/>
          <a:ext cx="10058400" cy="1909375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23298"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1241493"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캐릭터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무대 리소스 탐색</a:t>
                      </a:r>
                      <a:endParaRPr lang="en-US" altLang="ko-KR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부족한 리소스 제작 및 게임 기본 틀 생성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캐릭터 객체 생성 및 테스트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 객체 생성 및 테스트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</a:tbl>
          </a:graphicData>
        </a:graphic>
      </p:graphicFrame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0F3429C2-4C3C-5391-1B15-E8CE12F9B1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8256825"/>
              </p:ext>
            </p:extLst>
          </p:nvPr>
        </p:nvGraphicFramePr>
        <p:xfrm>
          <a:off x="1096963" y="4217957"/>
          <a:ext cx="10058400" cy="1909375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23298"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1241493"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검끼리의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상호작용 구현</a:t>
                      </a:r>
                      <a:endParaRPr lang="en-US" altLang="ko-KR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rtl="0"/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쌍방 공격 등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캐릭터 객체간 상호작용 구현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검에 맞을 시 라운드 종료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무력화 된 객체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대한 무시처리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종합적인 추가 테스트 및 디버깅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제출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1692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>
                <a:latin typeface="+mj-ea"/>
              </a:rPr>
              <a:t>게임 기획서</a:t>
            </a:r>
            <a:endParaRPr lang="en-US" altLang="ko-KR" dirty="0">
              <a:latin typeface="+mj-ea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5061384"/>
              </p:ext>
            </p:extLst>
          </p:nvPr>
        </p:nvGraphicFramePr>
        <p:xfrm>
          <a:off x="1096963" y="2216879"/>
          <a:ext cx="10058400" cy="3604216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3007367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3036366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4014667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</a:tblGrid>
              <a:tr h="613018">
                <a:tc>
                  <a:txBody>
                    <a:bodyPr/>
                    <a:lstStyle/>
                    <a:p>
                      <a:pPr rtl="0"/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캐릭터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좌우로 움직임</a:t>
                      </a:r>
                      <a:endParaRPr lang="en-US" altLang="ko-KR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rtl="0"/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 및 공격 가능</a:t>
                      </a:r>
                      <a:endParaRPr lang="en-US" altLang="ko-KR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라운드 별로 결투를 하여  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 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선승제로 세트 스코어 기록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검에 맞으면 라운드 패배</a:t>
                      </a:r>
                      <a:endParaRPr lang="en-US" altLang="ko-KR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rtl="0"/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행동을 상단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중단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하단으로 분리</a:t>
                      </a:r>
                    </a:p>
                    <a:p>
                      <a:pPr rtl="0"/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 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? 5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?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으로 먼저 세트 스코어를 가져오면 승리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행동에 실패 할 시 경직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딜레이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발생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행동에 실패한 검은 잠시 무력화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 및 방어 불가능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0351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/>
              <a:t>제작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endParaRPr lang="en-US" altLang="ko-KR" dirty="0"/>
          </a:p>
        </p:txBody>
      </p:sp>
      <p:pic>
        <p:nvPicPr>
          <p:cNvPr id="7" name="그림 6" descr="PC 게임, 애니메이션, 디지털 합성, 소설이(가) 표시된 사진&#10;&#10;자동 생성된 설명">
            <a:extLst>
              <a:ext uri="{FF2B5EF4-FFF2-40B4-BE49-F238E27FC236}">
                <a16:creationId xmlns:a16="http://schemas.microsoft.com/office/drawing/2014/main" id="{5393DB53-EA27-0B78-053A-73105BB93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984" y="1792831"/>
            <a:ext cx="5928344" cy="3334693"/>
          </a:xfrm>
          <a:prstGeom prst="rect">
            <a:avLst/>
          </a:prstGeom>
          <a:noFill/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D57E933A-0CAE-1171-2565-791D0C587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 lvl="1"/>
            <a:r>
              <a:rPr lang="ko-KR" altLang="en-US" sz="1800">
                <a:solidFill>
                  <a:srgbClr val="FFFFFF"/>
                </a:solidFill>
              </a:rPr>
              <a:t>격투게임</a:t>
            </a:r>
            <a:r>
              <a:rPr lang="en-US" altLang="ko-KR" sz="1800">
                <a:solidFill>
                  <a:srgbClr val="FFFFFF"/>
                </a:solidFill>
              </a:rPr>
              <a:t>, </a:t>
            </a:r>
            <a:r>
              <a:rPr lang="ko-KR" altLang="en-US" sz="1800">
                <a:solidFill>
                  <a:srgbClr val="FFFFFF"/>
                </a:solidFill>
              </a:rPr>
              <a:t>특히 게임 </a:t>
            </a:r>
            <a:r>
              <a:rPr lang="en-US" altLang="ko-KR" sz="1800">
                <a:solidFill>
                  <a:srgbClr val="FFFFFF"/>
                </a:solidFill>
              </a:rPr>
              <a:t>‘</a:t>
            </a:r>
            <a:r>
              <a:rPr lang="ko-KR" altLang="en-US" sz="1800">
                <a:solidFill>
                  <a:srgbClr val="FFFFFF"/>
                </a:solidFill>
              </a:rPr>
              <a:t>쉐도우 </a:t>
            </a:r>
            <a:r>
              <a:rPr lang="ko-KR" altLang="en-US" sz="1800" err="1">
                <a:solidFill>
                  <a:srgbClr val="FFFFFF"/>
                </a:solidFill>
              </a:rPr>
              <a:t>파이트</a:t>
            </a:r>
            <a:r>
              <a:rPr lang="en-US" altLang="ko-KR" sz="1800">
                <a:solidFill>
                  <a:srgbClr val="FFFFFF"/>
                </a:solidFill>
              </a:rPr>
              <a:t>＇</a:t>
            </a:r>
            <a:r>
              <a:rPr lang="ko-KR" altLang="en-US" sz="1800">
                <a:solidFill>
                  <a:srgbClr val="FFFFFF"/>
                </a:solidFill>
              </a:rPr>
              <a:t>와 유사하게 캐릭터를 세부표현보다 윤곽으로 제작하여 리소스 부담을 낮추고 제작이 더 용이하게 만들 예정</a:t>
            </a:r>
            <a:r>
              <a:rPr lang="en-US" altLang="ko-KR" sz="1800">
                <a:solidFill>
                  <a:srgbClr val="FFFFFF"/>
                </a:solidFill>
              </a:rPr>
              <a:t>.</a:t>
            </a:r>
            <a:endParaRPr lang="ko-KR" altLang="en-US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718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친필, 공책, 잉크이(가) 표시된 사진&#10;&#10;자동 생성된 설명">
            <a:extLst>
              <a:ext uri="{FF2B5EF4-FFF2-40B4-BE49-F238E27FC236}">
                <a16:creationId xmlns:a16="http://schemas.microsoft.com/office/drawing/2014/main" id="{4288A1D9-5206-A14A-5287-99E8A26486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73" b="18668"/>
          <a:stretch/>
        </p:blipFill>
        <p:spPr>
          <a:xfrm>
            <a:off x="15" y="10"/>
            <a:ext cx="12191985" cy="4578340"/>
          </a:xfrm>
          <a:prstGeom prst="rect">
            <a:avLst/>
          </a:prstGeom>
          <a:noFill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/>
              <a:t>상태 다이어그램</a:t>
            </a:r>
            <a:r>
              <a:rPr lang="en-US" altLang="ko-KR" dirty="0"/>
              <a:t>(</a:t>
            </a:r>
            <a:r>
              <a:rPr lang="ko-KR" altLang="en-US" dirty="0"/>
              <a:t>캐릭터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6179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상태 다이어그램</a:t>
            </a:r>
            <a:r>
              <a:rPr lang="en-US" altLang="ko-KR"/>
              <a:t>(</a:t>
            </a:r>
            <a:r>
              <a:rPr lang="ko-KR" altLang="en-US"/>
              <a:t>검</a:t>
            </a:r>
            <a:r>
              <a:rPr lang="en-US" altLang="ko-KR"/>
              <a:t>)</a:t>
            </a:r>
          </a:p>
        </p:txBody>
      </p:sp>
      <p:pic>
        <p:nvPicPr>
          <p:cNvPr id="4" name="그림 3" descr="텍스트, 친필, 공책, 스케치이(가) 표시된 사진&#10;&#10;자동 생성된 설명">
            <a:extLst>
              <a:ext uri="{FF2B5EF4-FFF2-40B4-BE49-F238E27FC236}">
                <a16:creationId xmlns:a16="http://schemas.microsoft.com/office/drawing/2014/main" id="{C86B1293-C33D-6717-7862-E9F5EFFF7A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61" r="24458" b="-1"/>
          <a:stretch/>
        </p:blipFill>
        <p:spPr>
          <a:xfrm>
            <a:off x="5458984" y="812799"/>
            <a:ext cx="5928344" cy="529475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3904015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479_TF22712842_Win32.potx" id="{CC07D039-0641-4FD4-BFFD-30D69403F82F}" vid="{1D9AF884-F744-476B-9EF7-B7D6984CBAC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{6137472C-BDEC-4307-A394-C8458D12DACD}tf22712842_win32</Template>
  <TotalTime>190</TotalTime>
  <Words>341</Words>
  <Application>Microsoft Office PowerPoint</Application>
  <PresentationFormat>와이드스크린</PresentationFormat>
  <Paragraphs>59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Calibri</vt:lpstr>
      <vt:lpstr>Franklin Gothic Book</vt:lpstr>
      <vt:lpstr>1_RetrospectVTI</vt:lpstr>
      <vt:lpstr>2023-2 2DGP  project - 1차</vt:lpstr>
      <vt:lpstr>게임 컨셉</vt:lpstr>
      <vt:lpstr>게임 흐름</vt:lpstr>
      <vt:lpstr>예상 흐름</vt:lpstr>
      <vt:lpstr>개발 일정</vt:lpstr>
      <vt:lpstr>게임 기획서</vt:lpstr>
      <vt:lpstr>제작 예상</vt:lpstr>
      <vt:lpstr>상태 다이어그램(캐릭터)</vt:lpstr>
      <vt:lpstr>상태 다이어그램(검)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2023-2 2DGP  project - 1차</dc:title>
  <dc:creator>연종 김</dc:creator>
  <cp:lastModifiedBy>연종 김</cp:lastModifiedBy>
  <cp:revision>12</cp:revision>
  <dcterms:created xsi:type="dcterms:W3CDTF">2023-10-14T14:15:47Z</dcterms:created>
  <dcterms:modified xsi:type="dcterms:W3CDTF">2023-10-15T05:14:53Z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